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3" r:id="rId6"/>
    <p:sldId id="364" r:id="rId7"/>
    <p:sldId id="365" r:id="rId8"/>
    <p:sldId id="366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FFCA00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11" autoAdjust="0"/>
    <p:restoredTop sz="96327" autoAdjust="0"/>
  </p:normalViewPr>
  <p:slideViewPr>
    <p:cSldViewPr snapToGrid="0">
      <p:cViewPr varScale="1">
        <p:scale>
          <a:sx n="107" d="100"/>
          <a:sy n="107" d="100"/>
        </p:scale>
        <p:origin x="885" y="5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077019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0037" y="34921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=""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Meeting #96-e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Budapest, Hungary, 7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10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June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=""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719054" y="121428"/>
            <a:ext cx="1463675" cy="33855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600" b="1" dirty="0" smtClean="0"/>
              <a:t> SP-220633 </a:t>
            </a:r>
            <a:endParaRPr lang="en-GB" altLang="en-US" sz="16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5267" y="1709738"/>
            <a:ext cx="9079321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dirty="0" smtClean="0"/>
              <a:t>Findings from Rel-18 </a:t>
            </a:r>
            <a:r>
              <a:rPr lang="en-GB" altLang="en-US" dirty="0" smtClean="0"/>
              <a:t>Discussions – Input to Rel-19 Process Discussions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3GPP SA Chair</a:t>
            </a:r>
            <a:endParaRPr lang="en-GB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=""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About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9263" indent="-449263">
              <a:spcAft>
                <a:spcPts val="1200"/>
              </a:spcAft>
              <a:tabLst>
                <a:tab pos="449263" algn="l"/>
              </a:tabLst>
            </a:pPr>
            <a:r>
              <a:rPr lang="en-AU" sz="2400" dirty="0"/>
              <a:t>The planning for the Rel-19 process should try to improve on the experience gained during the Rel-18 planning and decision making. </a:t>
            </a:r>
          </a:p>
          <a:p>
            <a:pPr marL="449263" indent="-449263">
              <a:spcAft>
                <a:spcPts val="1200"/>
              </a:spcAft>
              <a:tabLst>
                <a:tab pos="449263" algn="l"/>
              </a:tabLst>
            </a:pPr>
            <a:r>
              <a:rPr lang="en-AU" sz="2400" dirty="0" smtClean="0"/>
              <a:t>This </a:t>
            </a:r>
            <a:r>
              <a:rPr lang="en-AU" sz="2400" dirty="0"/>
              <a:t>paper focusses on some issues that came up during the Rel-18 timeline and decision making in 3GPP SA</a:t>
            </a:r>
            <a:r>
              <a:rPr lang="en-AU" sz="2400" dirty="0" smtClean="0"/>
              <a:t>.</a:t>
            </a:r>
            <a:endParaRPr lang="en-AU" sz="2400" dirty="0"/>
          </a:p>
          <a:p>
            <a:pPr marL="449263" indent="-449263">
              <a:spcAft>
                <a:spcPts val="1200"/>
              </a:spcAft>
              <a:tabLst>
                <a:tab pos="449263" algn="l"/>
              </a:tabLst>
            </a:pPr>
            <a:r>
              <a:rPr lang="en-AU" sz="2400" dirty="0"/>
              <a:t>The following issues came up during the Rel-18 discussions in 3GPP SA and might be considered to be improved during the upcoming Rel-19 discussions. </a:t>
            </a:r>
            <a:endParaRPr lang="en-AU" sz="2400" dirty="0" smtClean="0"/>
          </a:p>
          <a:p>
            <a:pPr marL="449263" indent="-449263">
              <a:spcAft>
                <a:spcPts val="1200"/>
              </a:spcAft>
              <a:tabLst>
                <a:tab pos="449263" algn="l"/>
              </a:tabLst>
            </a:pPr>
            <a:r>
              <a:rPr lang="en-AU" sz="2400" dirty="0" smtClean="0"/>
              <a:t>The </a:t>
            </a:r>
            <a:r>
              <a:rPr lang="en-AU" sz="2400" dirty="0"/>
              <a:t>list focusses on the SA2 prioritization as long as not otherwise mentioned.</a:t>
            </a:r>
            <a:endParaRPr lang="en-US" sz="2400" dirty="0"/>
          </a:p>
          <a:p>
            <a:pPr marL="449263" indent="-449263">
              <a:tabLst>
                <a:tab pos="449263" algn="l"/>
              </a:tabLst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=""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6 Months Content Discussions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9263" lvl="0" indent="-449263"/>
            <a:r>
              <a:rPr lang="en-AU" sz="2400" dirty="0"/>
              <a:t>Rel-18 timeline for SA2 started in June 2020, the content approval for SA2 was done in December 2020. During these 6 months, SA2 kept on working mainly on Rel-17 items. </a:t>
            </a:r>
            <a:endParaRPr lang="en-AU" sz="2400" dirty="0" smtClean="0"/>
          </a:p>
          <a:p>
            <a:pPr marL="449263" lvl="0" indent="-449263"/>
            <a:r>
              <a:rPr lang="en-AU" sz="2400" dirty="0" smtClean="0"/>
              <a:t>The </a:t>
            </a:r>
            <a:r>
              <a:rPr lang="en-AU" sz="2400" dirty="0"/>
              <a:t>Rel-18 work during that time was limited to discussion on S/WID details. 	</a:t>
            </a:r>
            <a:endParaRPr lang="en-AU" sz="2400" dirty="0" smtClean="0"/>
          </a:p>
          <a:p>
            <a:pPr marL="449263" lvl="0" indent="-449263"/>
            <a:r>
              <a:rPr lang="en-AU" sz="2400" dirty="0" smtClean="0"/>
              <a:t>For </a:t>
            </a:r>
            <a:r>
              <a:rPr lang="en-AU" sz="2400" dirty="0"/>
              <a:t>Rel-17 the situation was </a:t>
            </a:r>
            <a:r>
              <a:rPr lang="en-AU" sz="2400" dirty="0" smtClean="0"/>
              <a:t>similar.</a:t>
            </a:r>
            <a:endParaRPr lang="en-AU" sz="2400" dirty="0"/>
          </a:p>
          <a:p>
            <a:pPr marL="449263" lvl="0" indent="-449263"/>
            <a:r>
              <a:rPr lang="en-AU" sz="2400" dirty="0" smtClean="0"/>
              <a:t>Problems/Issues:</a:t>
            </a:r>
            <a:endParaRPr lang="en-US" sz="2400" dirty="0"/>
          </a:p>
          <a:p>
            <a:pPr lvl="1" indent="-236538"/>
            <a:r>
              <a:rPr lang="en-AU" sz="2000" dirty="0"/>
              <a:t>“old” release overlaps too long with “new” release</a:t>
            </a:r>
            <a:endParaRPr lang="en-US" sz="2000" dirty="0"/>
          </a:p>
          <a:p>
            <a:pPr lvl="1" indent="-236538"/>
            <a:r>
              <a:rPr lang="en-AU" sz="2000" dirty="0"/>
              <a:t>time for technical work on R18 in SA2 got practically reduced by 6 months</a:t>
            </a:r>
            <a:endParaRPr lang="en-US" sz="2000" dirty="0"/>
          </a:p>
          <a:p>
            <a:pPr lvl="1" indent="-236538"/>
            <a:r>
              <a:rPr lang="en-AU" sz="2000" dirty="0"/>
              <a:t>forces SA2 to continue working on R18 into the R19 timeline (perpetuates situation)</a:t>
            </a:r>
            <a:endParaRPr lang="en-US" sz="2000" dirty="0"/>
          </a:p>
          <a:p>
            <a:pPr lvl="1" indent="-236538"/>
            <a:r>
              <a:rPr lang="en-AU" sz="2000" dirty="0"/>
              <a:t>makes it hard for other WGs (SA and CT) to do a decent planning of their own Release content</a:t>
            </a:r>
            <a:endParaRPr lang="en-US" sz="2000" dirty="0"/>
          </a:p>
          <a:p>
            <a:pPr marL="449263" indent="-449263">
              <a:tabLst>
                <a:tab pos="449263" algn="l"/>
              </a:tabLs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06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=""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Number of W/SIDs approved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9263" lvl="0" indent="-449263"/>
            <a:r>
              <a:rPr lang="en-AU" sz="2400" dirty="0" smtClean="0"/>
              <a:t>In the end of the R18 content discussions a large number of Study Items were approved. In fact, none of the initial proposals were dropped from the list.</a:t>
            </a:r>
            <a:endParaRPr lang="en-AU" sz="2400" dirty="0"/>
          </a:p>
          <a:p>
            <a:pPr marL="449263" lvl="0" indent="-449263"/>
            <a:r>
              <a:rPr lang="en-AU" sz="2400" dirty="0" smtClean="0"/>
              <a:t>Problems/Issues:</a:t>
            </a:r>
            <a:endParaRPr lang="en-US" sz="2400" dirty="0"/>
          </a:p>
          <a:p>
            <a:pPr lvl="1" indent="-236538"/>
            <a:r>
              <a:rPr lang="en-US" sz="2000" dirty="0" smtClean="0"/>
              <a:t>Such a large list of approved items </a:t>
            </a:r>
            <a:r>
              <a:rPr lang="en-US" sz="2000" dirty="0" smtClean="0"/>
              <a:t>is close </a:t>
            </a:r>
            <a:r>
              <a:rPr lang="en-US" sz="2000" dirty="0" smtClean="0"/>
              <a:t>to impossible to handle </a:t>
            </a:r>
            <a:r>
              <a:rPr lang="en-US" sz="2000" dirty="0" smtClean="0"/>
              <a:t>in parallel in meetings, as many delegates are interested in several of the issues.</a:t>
            </a:r>
            <a:endParaRPr lang="en-US" sz="2000" dirty="0"/>
          </a:p>
          <a:p>
            <a:pPr marL="449263" indent="-449263">
              <a:tabLst>
                <a:tab pos="449263" algn="l"/>
              </a:tabLst>
            </a:pPr>
            <a:r>
              <a:rPr lang="en-US" sz="2400" dirty="0"/>
              <a:t>Question</a:t>
            </a:r>
            <a:r>
              <a:rPr lang="en-US" sz="2400" dirty="0" smtClean="0"/>
              <a:t>:</a:t>
            </a:r>
          </a:p>
          <a:p>
            <a:pPr marL="906463" lvl="1" indent="-449263">
              <a:tabLst>
                <a:tab pos="449263" algn="l"/>
              </a:tabLst>
            </a:pPr>
            <a:r>
              <a:rPr lang="en-US" sz="2000" dirty="0" smtClean="0"/>
              <a:t>Should there be more/stricter criteria to remove SID/WIDs from the proposed content early on, e.g. already in SA2 or at least closer to the start of the 6 month content discussions</a:t>
            </a:r>
            <a:r>
              <a:rPr lang="en-US" sz="2000" dirty="0" smtClean="0"/>
              <a:t>?</a:t>
            </a:r>
          </a:p>
          <a:p>
            <a:pPr marL="906463" lvl="1" indent="-449263">
              <a:tabLst>
                <a:tab pos="449263" algn="l"/>
              </a:tabLst>
            </a:pPr>
            <a:r>
              <a:rPr lang="de-DE" sz="2000" dirty="0" smtClean="0"/>
              <a:t>Should there possibly be a limit to the number of SID/WIDs that can be handled in one Release by SA2/a SA WG?</a:t>
            </a:r>
            <a:endParaRPr lang="en-US" sz="2000" dirty="0"/>
          </a:p>
          <a:p>
            <a:pPr marL="449263" indent="-449263">
              <a:tabLst>
                <a:tab pos="449263" algn="l"/>
              </a:tabLst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9771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=""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Proposal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9263" lvl="0" indent="-449263"/>
            <a:r>
              <a:rPr lang="en-US" sz="2400" dirty="0" smtClean="0"/>
              <a:t>The above listed issues should be taken into account during the Rel-19 process discussion in 3GPP SA.</a:t>
            </a:r>
          </a:p>
          <a:p>
            <a:pPr marL="449263" lvl="0" indent="-449263"/>
            <a:r>
              <a:rPr lang="en-US" sz="2400" dirty="0" smtClean="0"/>
              <a:t>It might be feasible to compile a list of issues which need to be further discussed and decided upon e.g. in September or December 2022, so that the Rel-19 stage 2 content discussions can be handled more smoothly.</a:t>
            </a:r>
            <a:endParaRPr lang="en-US" sz="2000" dirty="0"/>
          </a:p>
          <a:p>
            <a:pPr marL="449263" indent="-449263">
              <a:tabLst>
                <a:tab pos="449263" algn="l"/>
              </a:tabLst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6402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openxmlformats.org/package/2006/metadata/core-properties"/>
    <ds:schemaRef ds:uri="http://schemas.microsoft.com/office/2006/metadata/properties"/>
    <ds:schemaRef ds:uri="280d8efa-eff2-4910-88d2-79ca146720c4"/>
    <ds:schemaRef ds:uri="679a257e-872f-4c98-9e8a-0a9c104f72cd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15340</TotalTime>
  <Words>322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 Findings from Rel-18 Discussions – Input to Rel-19 Process Discussions</vt:lpstr>
      <vt:lpstr>About</vt:lpstr>
      <vt:lpstr>6 Months Content Discussions</vt:lpstr>
      <vt:lpstr>Number of W/SIDs approved</vt:lpstr>
      <vt:lpstr>Proposal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Georg Mayer</cp:lastModifiedBy>
  <cp:revision>659</cp:revision>
  <dcterms:created xsi:type="dcterms:W3CDTF">2010-02-05T13:52:04Z</dcterms:created>
  <dcterms:modified xsi:type="dcterms:W3CDTF">2022-06-01T12:43:29Z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1652704864</vt:lpwstr>
  </property>
</Properties>
</file>